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26/01/1441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26/01/1441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26/01/1441</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747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4839"/>
            <a:ext cx="13652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44983" y="2803721"/>
            <a:ext cx="7128792" cy="1200329"/>
          </a:xfrm>
          <a:prstGeom prst="rect">
            <a:avLst/>
          </a:prstGeom>
        </p:spPr>
        <p:txBody>
          <a:bodyPr wrap="square">
            <a:spAutoFit/>
          </a:bodyPr>
          <a:lstStyle/>
          <a:p>
            <a:pPr lvl="0" algn="ctr"/>
            <a:r>
              <a:rPr lang="en-US" sz="3600" b="1" dirty="0" smtClean="0">
                <a:solidFill>
                  <a:srgbClr val="FFFF00"/>
                </a:solidFill>
              </a:rPr>
              <a:t>Dr. </a:t>
            </a:r>
            <a:r>
              <a:rPr lang="en-US" sz="3600" b="1" dirty="0" err="1" smtClean="0">
                <a:solidFill>
                  <a:srgbClr val="FFFF00"/>
                </a:solidFill>
              </a:rPr>
              <a:t>Hiba</a:t>
            </a:r>
            <a:r>
              <a:rPr lang="en-US" sz="3600" b="1" dirty="0" smtClean="0">
                <a:solidFill>
                  <a:srgbClr val="FFFF00"/>
                </a:solidFill>
              </a:rPr>
              <a:t> </a:t>
            </a:r>
            <a:r>
              <a:rPr lang="en-US" sz="3600" b="1" dirty="0" err="1" smtClean="0">
                <a:solidFill>
                  <a:srgbClr val="FFFF00"/>
                </a:solidFill>
              </a:rPr>
              <a:t>Shakir</a:t>
            </a:r>
            <a:r>
              <a:rPr lang="en-US" sz="3600" b="1" dirty="0" smtClean="0">
                <a:solidFill>
                  <a:srgbClr val="FFFF00"/>
                </a:solidFill>
              </a:rPr>
              <a:t> Ahmed</a:t>
            </a:r>
          </a:p>
          <a:p>
            <a:pPr lvl="0" algn="ctr"/>
            <a:r>
              <a:rPr lang="en-US" sz="3600" b="1" dirty="0" smtClean="0">
                <a:solidFill>
                  <a:srgbClr val="FFFF00"/>
                </a:solidFill>
              </a:rPr>
              <a:t>Microbiology / </a:t>
            </a:r>
            <a:r>
              <a:rPr lang="en-US" sz="3600" b="1" dirty="0">
                <a:solidFill>
                  <a:srgbClr val="FFFF00"/>
                </a:solidFill>
              </a:rPr>
              <a:t>C</a:t>
            </a:r>
            <a:r>
              <a:rPr lang="en-US" sz="3600" b="1" dirty="0" smtClean="0">
                <a:solidFill>
                  <a:srgbClr val="FFFF00"/>
                </a:solidFill>
              </a:rPr>
              <a:t>linical Immunology</a:t>
            </a:r>
            <a:endParaRPr lang="ar-IQ" sz="3600" b="1" dirty="0">
              <a:solidFill>
                <a:srgbClr val="FFFF00"/>
              </a:solidFill>
            </a:endParaRPr>
          </a:p>
        </p:txBody>
      </p:sp>
    </p:spTree>
    <p:extLst>
      <p:ext uri="{BB962C8B-B14F-4D97-AF65-F5344CB8AC3E}">
        <p14:creationId xmlns:p14="http://schemas.microsoft.com/office/powerpoint/2010/main" val="333913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188640"/>
            <a:ext cx="7543800" cy="5976664"/>
          </a:xfrm>
        </p:spPr>
        <p:txBody>
          <a:bodyPr>
            <a:normAutofit fontScale="70000" lnSpcReduction="20000"/>
          </a:bodyPr>
          <a:lstStyle/>
          <a:p>
            <a:pPr algn="just" rtl="0">
              <a:lnSpc>
                <a:spcPct val="150000"/>
              </a:lnSpc>
              <a:spcAft>
                <a:spcPts val="1000"/>
              </a:spcAft>
              <a:buFont typeface="Wingdings" pitchFamily="2" charset="2"/>
              <a:buChar char="v"/>
            </a:pPr>
            <a:r>
              <a:rPr lang="en-US" dirty="0">
                <a:solidFill>
                  <a:srgbClr val="C00000"/>
                </a:solidFill>
                <a:ea typeface="Calibri"/>
                <a:cs typeface="Arial"/>
              </a:rPr>
              <a:t>Types of antiviral drugs</a:t>
            </a:r>
            <a:r>
              <a:rPr lang="ar-IQ" dirty="0">
                <a:solidFill>
                  <a:srgbClr val="C00000"/>
                </a:solidFill>
                <a:ea typeface="Calibri"/>
              </a:rPr>
              <a:t>:</a:t>
            </a:r>
            <a:endParaRPr lang="en-US" sz="1800" dirty="0">
              <a:solidFill>
                <a:srgbClr val="C00000"/>
              </a:solidFill>
              <a:ea typeface="Calibri"/>
              <a:cs typeface="Arial"/>
            </a:endParaRPr>
          </a:p>
          <a:p>
            <a:pPr marL="342900" lvl="0" indent="-342900" algn="just" rtl="0">
              <a:lnSpc>
                <a:spcPct val="150000"/>
              </a:lnSpc>
              <a:spcAft>
                <a:spcPts val="1000"/>
              </a:spcAft>
              <a:buFont typeface="+mj-lt"/>
              <a:buAutoNum type="arabicPeriod"/>
            </a:pPr>
            <a:r>
              <a:rPr lang="en-US" dirty="0">
                <a:ea typeface="Calibri"/>
                <a:cs typeface="Arial"/>
              </a:rPr>
              <a:t>Nucleoside analogues: They target the viral enzymes (thymidine kinase, DNA polymerase, reverse transcriptase) that are involved in the synthesis of viral DNA (replication), they act as chain terminators. The majority of available antiviral agents are nucleoside analogues. Selective toxicity is based on the differences in the ability of the analogue to bind and be utilized by the enzymes used in viral DNA synthesis versus those used in host cell DNA synthesis</a:t>
            </a:r>
            <a:r>
              <a:rPr lang="ar-IQ" dirty="0">
                <a:latin typeface="Calibri"/>
                <a:ea typeface="Calibri"/>
              </a:rPr>
              <a:t>.</a:t>
            </a:r>
            <a:endParaRPr lang="en-US" sz="1800" dirty="0">
              <a:latin typeface="Calibri"/>
              <a:ea typeface="Calibri"/>
              <a:cs typeface="Arial"/>
            </a:endParaRPr>
          </a:p>
          <a:p>
            <a:pPr marL="342900" lvl="0" indent="-342900" algn="just" rtl="0">
              <a:lnSpc>
                <a:spcPct val="150000"/>
              </a:lnSpc>
              <a:spcAft>
                <a:spcPts val="1000"/>
              </a:spcAft>
              <a:buFont typeface="+mj-lt"/>
              <a:buAutoNum type="arabicPeriod"/>
            </a:pPr>
            <a:r>
              <a:rPr lang="en-US" dirty="0">
                <a:ea typeface="Calibri"/>
                <a:cs typeface="Arial"/>
              </a:rPr>
              <a:t>Nucleotide Analogues: It differs from nucleoside analogues in having an attached phosphate group. Their ability to persist in cells for long periods of time increases their potency. </a:t>
            </a:r>
            <a:r>
              <a:rPr lang="en-US" dirty="0" err="1">
                <a:ea typeface="Calibri"/>
                <a:cs typeface="Arial"/>
              </a:rPr>
              <a:t>Cidofovir</a:t>
            </a:r>
            <a:r>
              <a:rPr lang="en-US" dirty="0">
                <a:ea typeface="Calibri"/>
                <a:cs typeface="Arial"/>
              </a:rPr>
              <a:t> is an example</a:t>
            </a:r>
            <a:r>
              <a:rPr lang="ar-IQ" dirty="0">
                <a:latin typeface="Calibri"/>
                <a:ea typeface="Calibri"/>
              </a:rPr>
              <a:t>.</a:t>
            </a:r>
            <a:endParaRPr lang="en-US" sz="1800" dirty="0">
              <a:latin typeface="Calibri"/>
              <a:ea typeface="Calibri"/>
              <a:cs typeface="Arial"/>
            </a:endParaRPr>
          </a:p>
          <a:p>
            <a:pPr marL="342900" lvl="0" indent="-342900" algn="just" rtl="0">
              <a:lnSpc>
                <a:spcPct val="150000"/>
              </a:lnSpc>
              <a:spcAft>
                <a:spcPts val="1000"/>
              </a:spcAft>
              <a:buFont typeface="+mj-lt"/>
              <a:buAutoNum type="arabicPeriod"/>
            </a:pPr>
            <a:r>
              <a:rPr lang="en-US" dirty="0" err="1">
                <a:ea typeface="Calibri"/>
                <a:cs typeface="Arial"/>
              </a:rPr>
              <a:t>Nonnucleoside</a:t>
            </a:r>
            <a:r>
              <a:rPr lang="en-US" dirty="0">
                <a:ea typeface="Calibri"/>
                <a:cs typeface="Arial"/>
              </a:rPr>
              <a:t> Reverse Transcriptase Inhibitors (NNRTI: </a:t>
            </a:r>
            <a:r>
              <a:rPr lang="en-US" dirty="0" err="1">
                <a:ea typeface="Calibri"/>
                <a:cs typeface="Arial"/>
              </a:rPr>
              <a:t>Nevirapine</a:t>
            </a:r>
            <a:r>
              <a:rPr lang="en-US" dirty="0">
                <a:ea typeface="Calibri"/>
                <a:cs typeface="Arial"/>
              </a:rPr>
              <a:t> was the first member of the class of non nucleoside reverse transcriptase inhibitors. It does not require phosphorylation for activity and does not compete with nucleoside triphosphates. It acts by binding directly to reverse transcriptase and disrupting the enzyme's catalytic site</a:t>
            </a:r>
            <a:r>
              <a:rPr lang="ar-IQ" dirty="0" smtClean="0">
                <a:latin typeface="Calibri"/>
                <a:ea typeface="Calibri"/>
              </a:rPr>
              <a:t>.</a:t>
            </a:r>
            <a:endParaRPr lang="en-US" sz="1800" dirty="0" smtClean="0">
              <a:latin typeface="Calibri"/>
              <a:ea typeface="Calibri"/>
              <a:cs typeface="Arial"/>
            </a:endParaRPr>
          </a:p>
        </p:txBody>
      </p:sp>
    </p:spTree>
    <p:extLst>
      <p:ext uri="{BB962C8B-B14F-4D97-AF65-F5344CB8AC3E}">
        <p14:creationId xmlns:p14="http://schemas.microsoft.com/office/powerpoint/2010/main" val="231859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191472"/>
          </a:xfrm>
        </p:spPr>
        <p:txBody>
          <a:bodyPr>
            <a:noAutofit/>
          </a:bodyPr>
          <a:lstStyle/>
          <a:p>
            <a:pPr marL="0" lvl="0" indent="0" algn="just" rtl="0">
              <a:lnSpc>
                <a:spcPct val="150000"/>
              </a:lnSpc>
              <a:spcAft>
                <a:spcPts val="1000"/>
              </a:spcAft>
              <a:buClr>
                <a:srgbClr val="AD0101"/>
              </a:buClr>
              <a:buNone/>
            </a:pPr>
            <a:r>
              <a:rPr lang="en-US" sz="1800" dirty="0" smtClean="0">
                <a:solidFill>
                  <a:srgbClr val="303030"/>
                </a:solidFill>
                <a:ea typeface="Calibri"/>
                <a:cs typeface="Arial"/>
              </a:rPr>
              <a:t>4- Nucleoside </a:t>
            </a:r>
            <a:r>
              <a:rPr lang="en-US" sz="1800" dirty="0">
                <a:solidFill>
                  <a:srgbClr val="303030"/>
                </a:solidFill>
                <a:ea typeface="Calibri"/>
                <a:cs typeface="Arial"/>
              </a:rPr>
              <a:t>and nucleotide Reverse Transcriptase Inhibitors (NRTIs): </a:t>
            </a:r>
            <a:r>
              <a:rPr lang="en-US" sz="1800" dirty="0" err="1">
                <a:solidFill>
                  <a:srgbClr val="303030"/>
                </a:solidFill>
                <a:ea typeface="Calibri"/>
                <a:cs typeface="Arial"/>
              </a:rPr>
              <a:t>Zalcitabine</a:t>
            </a:r>
            <a:r>
              <a:rPr lang="en-US" sz="1800" dirty="0">
                <a:solidFill>
                  <a:srgbClr val="303030"/>
                </a:solidFill>
                <a:ea typeface="Calibri"/>
                <a:cs typeface="Arial"/>
              </a:rPr>
              <a:t>, </a:t>
            </a:r>
            <a:r>
              <a:rPr lang="en-US" sz="1800" dirty="0" err="1">
                <a:solidFill>
                  <a:srgbClr val="303030"/>
                </a:solidFill>
                <a:ea typeface="Calibri"/>
                <a:cs typeface="Arial"/>
              </a:rPr>
              <a:t>Didanosine</a:t>
            </a:r>
            <a:r>
              <a:rPr lang="en-US" sz="1800" dirty="0">
                <a:solidFill>
                  <a:srgbClr val="303030"/>
                </a:solidFill>
                <a:ea typeface="Calibri"/>
                <a:cs typeface="Arial"/>
              </a:rPr>
              <a:t>, </a:t>
            </a:r>
            <a:r>
              <a:rPr lang="en-US" sz="1800" dirty="0" err="1">
                <a:solidFill>
                  <a:srgbClr val="303030"/>
                </a:solidFill>
                <a:ea typeface="Calibri"/>
                <a:cs typeface="Arial"/>
              </a:rPr>
              <a:t>Stavudine</a:t>
            </a:r>
            <a:r>
              <a:rPr lang="en-US" sz="1800" dirty="0">
                <a:solidFill>
                  <a:srgbClr val="303030"/>
                </a:solidFill>
                <a:ea typeface="Calibri"/>
                <a:cs typeface="Arial"/>
              </a:rPr>
              <a:t> and </a:t>
            </a:r>
            <a:r>
              <a:rPr lang="en-US" sz="1800" dirty="0" err="1">
                <a:solidFill>
                  <a:srgbClr val="303030"/>
                </a:solidFill>
                <a:ea typeface="Calibri"/>
                <a:cs typeface="Arial"/>
              </a:rPr>
              <a:t>Zidovudine</a:t>
            </a:r>
            <a:r>
              <a:rPr lang="en-US" sz="1800" dirty="0">
                <a:solidFill>
                  <a:srgbClr val="303030"/>
                </a:solidFill>
                <a:ea typeface="Calibri"/>
                <a:cs typeface="Arial"/>
              </a:rPr>
              <a:t>, These drugs have similar modes of action and are mostly used in conjunction with other main classes of antiretroviral drugs: NNRTI and Protease Inhibitors to treat HIV-1 infected individuals</a:t>
            </a:r>
            <a:r>
              <a:rPr lang="ar-IQ" sz="1800" dirty="0">
                <a:solidFill>
                  <a:srgbClr val="303030"/>
                </a:solidFill>
                <a:latin typeface="Calibri"/>
                <a:ea typeface="Calibri"/>
              </a:rPr>
              <a:t>.</a:t>
            </a:r>
            <a:endParaRPr lang="en-US" sz="1800" dirty="0">
              <a:solidFill>
                <a:srgbClr val="303030"/>
              </a:solidFill>
              <a:latin typeface="Calibri"/>
              <a:ea typeface="Calibri"/>
              <a:cs typeface="Arial"/>
            </a:endParaRPr>
          </a:p>
          <a:p>
            <a:pPr marL="0" lvl="0" indent="0" algn="just" rtl="0">
              <a:lnSpc>
                <a:spcPct val="150000"/>
              </a:lnSpc>
              <a:spcAft>
                <a:spcPts val="1000"/>
              </a:spcAft>
              <a:buClr>
                <a:srgbClr val="AD0101"/>
              </a:buClr>
              <a:buNone/>
            </a:pPr>
            <a:r>
              <a:rPr lang="en-US" sz="1800" dirty="0" smtClean="0">
                <a:solidFill>
                  <a:srgbClr val="303030"/>
                </a:solidFill>
                <a:ea typeface="Calibri"/>
                <a:cs typeface="Arial"/>
              </a:rPr>
              <a:t>5- Protease </a:t>
            </a:r>
            <a:r>
              <a:rPr lang="en-US" sz="1800" dirty="0">
                <a:solidFill>
                  <a:srgbClr val="303030"/>
                </a:solidFill>
                <a:ea typeface="Calibri"/>
                <a:cs typeface="Arial"/>
              </a:rPr>
              <a:t>Inhibitors: </a:t>
            </a:r>
            <a:r>
              <a:rPr lang="en-US" sz="1800" dirty="0" err="1">
                <a:solidFill>
                  <a:srgbClr val="303030"/>
                </a:solidFill>
                <a:ea typeface="Calibri"/>
                <a:cs typeface="Arial"/>
              </a:rPr>
              <a:t>Saquinavir</a:t>
            </a:r>
            <a:r>
              <a:rPr lang="en-US" sz="1800" dirty="0">
                <a:solidFill>
                  <a:srgbClr val="303030"/>
                </a:solidFill>
                <a:ea typeface="Calibri"/>
                <a:cs typeface="Arial"/>
              </a:rPr>
              <a:t> was the first protease inhibitor to be approved for treatment of HIV infection. Such drugs inhibit the viral protease that is required at the late stage of the replicative cycle to cleave the viral polypeptide precursors to form the mature </a:t>
            </a:r>
            <a:r>
              <a:rPr lang="en-US" sz="1800" dirty="0" err="1">
                <a:solidFill>
                  <a:srgbClr val="303030"/>
                </a:solidFill>
                <a:ea typeface="Calibri"/>
                <a:cs typeface="Arial"/>
              </a:rPr>
              <a:t>virion</a:t>
            </a:r>
            <a:r>
              <a:rPr lang="en-US" sz="1800" dirty="0">
                <a:solidFill>
                  <a:srgbClr val="303030"/>
                </a:solidFill>
                <a:ea typeface="Calibri"/>
                <a:cs typeface="Arial"/>
              </a:rPr>
              <a:t> core and activate the reverse transcriptase that will be used in the next round of infection. Protease inhibitors include </a:t>
            </a:r>
            <a:r>
              <a:rPr lang="en-US" sz="1800" dirty="0" err="1">
                <a:solidFill>
                  <a:srgbClr val="303030"/>
                </a:solidFill>
                <a:ea typeface="Calibri"/>
                <a:cs typeface="Arial"/>
              </a:rPr>
              <a:t>indinavir</a:t>
            </a:r>
            <a:r>
              <a:rPr lang="en-US" sz="1800" dirty="0">
                <a:solidFill>
                  <a:srgbClr val="303030"/>
                </a:solidFill>
                <a:ea typeface="Calibri"/>
                <a:cs typeface="Arial"/>
              </a:rPr>
              <a:t>, </a:t>
            </a:r>
            <a:r>
              <a:rPr lang="en-US" sz="1800" dirty="0" err="1">
                <a:solidFill>
                  <a:srgbClr val="303030"/>
                </a:solidFill>
                <a:ea typeface="Calibri"/>
                <a:cs typeface="Arial"/>
              </a:rPr>
              <a:t>nelfinavir</a:t>
            </a:r>
            <a:r>
              <a:rPr lang="en-US" sz="1800" dirty="0">
                <a:solidFill>
                  <a:srgbClr val="303030"/>
                </a:solidFill>
                <a:ea typeface="Calibri"/>
                <a:cs typeface="Arial"/>
              </a:rPr>
              <a:t> and ritonavir</a:t>
            </a:r>
            <a:r>
              <a:rPr lang="ar-IQ" sz="1800" dirty="0">
                <a:solidFill>
                  <a:srgbClr val="303030"/>
                </a:solidFill>
                <a:latin typeface="Calibri"/>
                <a:ea typeface="Calibri"/>
              </a:rPr>
              <a:t> </a:t>
            </a:r>
            <a:r>
              <a:rPr lang="ar-IQ" sz="1800" dirty="0" smtClean="0">
                <a:solidFill>
                  <a:srgbClr val="303030"/>
                </a:solidFill>
                <a:latin typeface="Calibri"/>
                <a:ea typeface="Calibri"/>
              </a:rPr>
              <a:t>.</a:t>
            </a:r>
            <a:endParaRPr lang="en-US" sz="1800" dirty="0" smtClean="0">
              <a:solidFill>
                <a:srgbClr val="303030"/>
              </a:solidFill>
              <a:latin typeface="Calibri"/>
              <a:ea typeface="Calibri"/>
              <a:cs typeface="Arial"/>
            </a:endParaRPr>
          </a:p>
          <a:p>
            <a:pPr marL="0" lvl="0" indent="0" algn="just" rtl="0">
              <a:lnSpc>
                <a:spcPct val="150000"/>
              </a:lnSpc>
              <a:spcAft>
                <a:spcPts val="1000"/>
              </a:spcAft>
              <a:buClr>
                <a:srgbClr val="AD0101"/>
              </a:buClr>
              <a:buNone/>
            </a:pPr>
            <a:r>
              <a:rPr lang="en-US" sz="1800" b="1" dirty="0" smtClean="0">
                <a:solidFill>
                  <a:srgbClr val="303030"/>
                </a:solidFill>
                <a:ea typeface="Calibri"/>
                <a:cs typeface="Arial"/>
              </a:rPr>
              <a:t>6- Fusion Inhibitor</a:t>
            </a:r>
            <a:r>
              <a:rPr lang="en-US" sz="1800" dirty="0" smtClean="0">
                <a:solidFill>
                  <a:srgbClr val="303030"/>
                </a:solidFill>
                <a:ea typeface="Calibri"/>
                <a:cs typeface="Arial"/>
              </a:rPr>
              <a:t>: </a:t>
            </a:r>
            <a:r>
              <a:rPr lang="en-US" sz="1800" dirty="0" err="1" smtClean="0">
                <a:solidFill>
                  <a:srgbClr val="303030"/>
                </a:solidFill>
                <a:ea typeface="Calibri"/>
                <a:cs typeface="Arial"/>
              </a:rPr>
              <a:t>Fuzeon</a:t>
            </a:r>
            <a:r>
              <a:rPr lang="en-US" sz="1800" dirty="0" smtClean="0">
                <a:solidFill>
                  <a:srgbClr val="303030"/>
                </a:solidFill>
                <a:ea typeface="Calibri"/>
                <a:cs typeface="Arial"/>
              </a:rPr>
              <a:t> is a large peptide that blocks the virus and cellular membrane fusion step involved in entry of HIV-1 into cells</a:t>
            </a:r>
            <a:endParaRPr lang="ar-IQ" sz="1800" dirty="0"/>
          </a:p>
        </p:txBody>
      </p:sp>
    </p:spTree>
    <p:extLst>
      <p:ext uri="{BB962C8B-B14F-4D97-AF65-F5344CB8AC3E}">
        <p14:creationId xmlns:p14="http://schemas.microsoft.com/office/powerpoint/2010/main" val="177088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19" y="908720"/>
            <a:ext cx="792449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52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08920"/>
            <a:ext cx="8229600" cy="1143000"/>
          </a:xfrm>
        </p:spPr>
        <p:txBody>
          <a:bodyPr>
            <a:normAutofit fontScale="90000"/>
          </a:bodyPr>
          <a:lstStyle/>
          <a:p>
            <a:pPr algn="ctr">
              <a:lnSpc>
                <a:spcPct val="150000"/>
              </a:lnSpc>
              <a:spcAft>
                <a:spcPts val="0"/>
              </a:spcAft>
            </a:pPr>
            <a:r>
              <a:rPr lang="en-US" b="1" dirty="0">
                <a:solidFill>
                  <a:srgbClr val="FF0000"/>
                </a:solidFill>
                <a:latin typeface="Times New Roman"/>
                <a:ea typeface="Calibri"/>
                <a:cs typeface="Times New Roman"/>
              </a:rPr>
              <a:t>Control of viral </a:t>
            </a:r>
            <a:r>
              <a:rPr lang="en-US" b="1" dirty="0" smtClean="0">
                <a:solidFill>
                  <a:srgbClr val="FF0000"/>
                </a:solidFill>
                <a:latin typeface="Times New Roman"/>
                <a:ea typeface="Calibri"/>
                <a:cs typeface="Times New Roman"/>
              </a:rPr>
              <a:t>infections</a:t>
            </a:r>
            <a:endParaRPr lang="en-US" sz="4800" dirty="0">
              <a:solidFill>
                <a:srgbClr val="FF0000"/>
              </a:solidFill>
              <a:effectLst/>
              <a:latin typeface="Times New Roman"/>
              <a:ea typeface="Calibri"/>
            </a:endParaRPr>
          </a:p>
        </p:txBody>
      </p:sp>
      <p:sp>
        <p:nvSpPr>
          <p:cNvPr id="3" name="عنصر نائب للمحتوى 2"/>
          <p:cNvSpPr>
            <a:spLocks noGrp="1"/>
          </p:cNvSpPr>
          <p:nvPr>
            <p:ph idx="1"/>
          </p:nvPr>
        </p:nvSpPr>
        <p:spPr>
          <a:xfrm>
            <a:off x="457200" y="4941168"/>
            <a:ext cx="8229600" cy="1184995"/>
          </a:xfrm>
        </p:spPr>
        <p:txBody>
          <a:bodyPr>
            <a:normAutofit/>
          </a:bodyPr>
          <a:lstStyle/>
          <a:p>
            <a:pPr marL="0" indent="0">
              <a:buNone/>
            </a:pPr>
            <a:r>
              <a:rPr lang="en-US" sz="2800" dirty="0" smtClean="0"/>
              <a:t>Lecture 4                                        </a:t>
            </a:r>
            <a:endParaRPr lang="ar-IQ" sz="2800" dirty="0"/>
          </a:p>
        </p:txBody>
      </p:sp>
    </p:spTree>
    <p:extLst>
      <p:ext uri="{BB962C8B-B14F-4D97-AF65-F5344CB8AC3E}">
        <p14:creationId xmlns:p14="http://schemas.microsoft.com/office/powerpoint/2010/main" val="37558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rtl="0"/>
            <a:r>
              <a:rPr lang="en-US" sz="4000" dirty="0">
                <a:solidFill>
                  <a:srgbClr val="C00000"/>
                </a:solidFill>
              </a:rPr>
              <a:t>Control of viral </a:t>
            </a:r>
            <a:r>
              <a:rPr lang="en-US" sz="4000" dirty="0" smtClean="0">
                <a:solidFill>
                  <a:srgbClr val="C00000"/>
                </a:solidFill>
              </a:rPr>
              <a:t>infections</a:t>
            </a:r>
            <a:endParaRPr lang="en-US" sz="4000" dirty="0">
              <a:solidFill>
                <a:srgbClr val="C00000"/>
              </a:solidFill>
            </a:endParaRPr>
          </a:p>
          <a:p>
            <a:pPr marL="0" indent="0" algn="just" rtl="0">
              <a:buNone/>
            </a:pPr>
            <a:r>
              <a:rPr lang="en-US" dirty="0" smtClean="0"/>
              <a:t> </a:t>
            </a:r>
            <a:endParaRPr lang="en-US" dirty="0"/>
          </a:p>
          <a:p>
            <a:pPr algn="just" rtl="0"/>
            <a:r>
              <a:rPr lang="en-US" dirty="0" smtClean="0"/>
              <a:t>Host </a:t>
            </a:r>
            <a:r>
              <a:rPr lang="en-US" dirty="0"/>
              <a:t>defenses </a:t>
            </a:r>
          </a:p>
          <a:p>
            <a:pPr algn="just" rtl="0"/>
            <a:r>
              <a:rPr lang="en-US" dirty="0" smtClean="0"/>
              <a:t>Antiviral </a:t>
            </a:r>
            <a:r>
              <a:rPr lang="en-US" dirty="0"/>
              <a:t>chemotherapy </a:t>
            </a:r>
          </a:p>
          <a:p>
            <a:pPr algn="just" rtl="0"/>
            <a:r>
              <a:rPr lang="en-US" dirty="0" smtClean="0"/>
              <a:t>vaccinations </a:t>
            </a:r>
            <a:endParaRPr lang="en-US" dirty="0"/>
          </a:p>
          <a:p>
            <a:pPr algn="just" rtl="0"/>
            <a:endParaRPr lang="ar-IQ" dirty="0"/>
          </a:p>
        </p:txBody>
      </p:sp>
    </p:spTree>
    <p:extLst>
      <p:ext uri="{BB962C8B-B14F-4D97-AF65-F5344CB8AC3E}">
        <p14:creationId xmlns:p14="http://schemas.microsoft.com/office/powerpoint/2010/main" val="355269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2564904"/>
            <a:ext cx="7410400" cy="3607296"/>
          </a:xfrm>
        </p:spPr>
        <p:txBody>
          <a:bodyPr>
            <a:normAutofit/>
          </a:bodyPr>
          <a:lstStyle/>
          <a:p>
            <a:pPr marL="274320" lvl="0" indent="-274320" rtl="0">
              <a:spcBef>
                <a:spcPct val="20000"/>
              </a:spcBef>
            </a:pPr>
            <a:r>
              <a:rPr lang="en-US" sz="2200" dirty="0" smtClean="0">
                <a:solidFill>
                  <a:srgbClr val="303030"/>
                </a:solidFill>
                <a:latin typeface="Times New Roman"/>
                <a:ea typeface="+mn-ea"/>
                <a:cs typeface="+mn-cs"/>
              </a:rPr>
              <a:t>2- </a:t>
            </a:r>
            <a:r>
              <a:rPr lang="en-US" sz="2200" dirty="0" err="1" smtClean="0">
                <a:solidFill>
                  <a:srgbClr val="303030"/>
                </a:solidFill>
                <a:latin typeface="Times New Roman"/>
                <a:ea typeface="+mn-ea"/>
                <a:cs typeface="+mn-cs"/>
              </a:rPr>
              <a:t>Interferons</a:t>
            </a:r>
            <a:r>
              <a:rPr lang="en-US" sz="2200" dirty="0" smtClean="0">
                <a:solidFill>
                  <a:srgbClr val="303030"/>
                </a:solidFill>
                <a:latin typeface="Times New Roman"/>
                <a:ea typeface="+mn-ea"/>
                <a:cs typeface="+mn-cs"/>
              </a:rPr>
              <a:t> </a:t>
            </a:r>
            <a:r>
              <a:rPr lang="en-US" sz="2200" dirty="0">
                <a:solidFill>
                  <a:srgbClr val="303030"/>
                </a:solidFill>
                <a:latin typeface="Times New Roman"/>
                <a:ea typeface="+mn-ea"/>
                <a:cs typeface="+mn-cs"/>
              </a:rPr>
              <a:t>(IFNs): </a:t>
            </a:r>
            <a:br>
              <a:rPr lang="en-US" sz="2200" dirty="0">
                <a:solidFill>
                  <a:srgbClr val="303030"/>
                </a:solidFill>
                <a:latin typeface="Times New Roman"/>
                <a:ea typeface="+mn-ea"/>
                <a:cs typeface="+mn-cs"/>
              </a:rPr>
            </a:br>
            <a:r>
              <a:rPr lang="en-US" sz="2200" dirty="0">
                <a:solidFill>
                  <a:srgbClr val="303030"/>
                </a:solidFill>
                <a:latin typeface="Times New Roman"/>
                <a:ea typeface="+mn-ea"/>
                <a:cs typeface="+mn-cs"/>
              </a:rPr>
              <a:t>Are host-coded proteins that are members of the large cytokine family and which inhibit viral replication. They are produced very quickly (within hours) in response to viral infection or other inducers and are one of the body's first responders in the defense against viral infection. IFNs are central to the innate antiviral immune response. They also modulate </a:t>
            </a:r>
            <a:r>
              <a:rPr lang="en-US" sz="2200" dirty="0" err="1">
                <a:solidFill>
                  <a:srgbClr val="303030"/>
                </a:solidFill>
                <a:latin typeface="Times New Roman"/>
                <a:ea typeface="+mn-ea"/>
                <a:cs typeface="+mn-cs"/>
              </a:rPr>
              <a:t>humoral</a:t>
            </a:r>
            <a:r>
              <a:rPr lang="en-US" sz="2200" dirty="0">
                <a:solidFill>
                  <a:srgbClr val="303030"/>
                </a:solidFill>
                <a:latin typeface="Times New Roman"/>
                <a:ea typeface="+mn-ea"/>
                <a:cs typeface="+mn-cs"/>
              </a:rPr>
              <a:t> and cellular immunity and have broad cell growth regulatory activities. </a:t>
            </a:r>
          </a:p>
        </p:txBody>
      </p:sp>
      <p:sp>
        <p:nvSpPr>
          <p:cNvPr id="3" name="عنصر نائب للمحتوى 2"/>
          <p:cNvSpPr>
            <a:spLocks noGrp="1"/>
          </p:cNvSpPr>
          <p:nvPr>
            <p:ph idx="1"/>
          </p:nvPr>
        </p:nvSpPr>
        <p:spPr>
          <a:xfrm>
            <a:off x="762000" y="685800"/>
            <a:ext cx="7543800" cy="2239144"/>
          </a:xfrm>
        </p:spPr>
        <p:txBody>
          <a:bodyPr>
            <a:normAutofit/>
          </a:bodyPr>
          <a:lstStyle/>
          <a:p>
            <a:pPr algn="just" rtl="0">
              <a:buFont typeface="Wingdings" pitchFamily="2" charset="2"/>
              <a:buChar char="v"/>
            </a:pPr>
            <a:r>
              <a:rPr lang="en-US" dirty="0" smtClean="0"/>
              <a:t>Host </a:t>
            </a:r>
            <a:r>
              <a:rPr lang="en-US" dirty="0"/>
              <a:t>defenses </a:t>
            </a:r>
          </a:p>
          <a:p>
            <a:pPr algn="just" rtl="0"/>
            <a:r>
              <a:rPr lang="en-US" dirty="0"/>
              <a:t>Non specific host defenses </a:t>
            </a:r>
          </a:p>
          <a:p>
            <a:pPr algn="just" rtl="0"/>
            <a:r>
              <a:rPr lang="en-US" dirty="0"/>
              <a:t>1-Anatomic barriers: located either at body surface ( skin and mucus membrane) or within body (endothelial cells). </a:t>
            </a:r>
          </a:p>
          <a:p>
            <a:pPr algn="just" rtl="0"/>
            <a:endParaRPr lang="ar-IQ" dirty="0"/>
          </a:p>
        </p:txBody>
      </p:sp>
    </p:spTree>
    <p:extLst>
      <p:ext uri="{BB962C8B-B14F-4D97-AF65-F5344CB8AC3E}">
        <p14:creationId xmlns:p14="http://schemas.microsoft.com/office/powerpoint/2010/main" val="37308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4975448"/>
          </a:xfrm>
        </p:spPr>
        <p:txBody>
          <a:bodyPr>
            <a:normAutofit/>
          </a:bodyPr>
          <a:lstStyle/>
          <a:p>
            <a:pPr algn="just" rtl="0">
              <a:buFont typeface="Wingdings" pitchFamily="2" charset="2"/>
              <a:buChar char="Ø"/>
            </a:pPr>
            <a:r>
              <a:rPr lang="en-US" dirty="0"/>
              <a:t>Mode of action: It appears to involve the induction of host cell enzymes that inhibit viral RNA translation, ultimately leading to the degradation of viral mRNA and </a:t>
            </a:r>
            <a:r>
              <a:rPr lang="en-US" dirty="0" err="1"/>
              <a:t>tRNA</a:t>
            </a:r>
            <a:r>
              <a:rPr lang="en-US" dirty="0"/>
              <a:t>. </a:t>
            </a:r>
          </a:p>
          <a:p>
            <a:pPr algn="just" rtl="0">
              <a:buFont typeface="Wingdings" pitchFamily="2" charset="2"/>
              <a:buChar char="Ø"/>
            </a:pPr>
            <a:r>
              <a:rPr lang="en-US" dirty="0"/>
              <a:t>IFNs are divided into three types based on the cell of origin: </a:t>
            </a:r>
          </a:p>
          <a:p>
            <a:pPr marL="0" indent="0" algn="just" rtl="0">
              <a:buNone/>
            </a:pPr>
            <a:r>
              <a:rPr lang="en-US" dirty="0"/>
              <a:t>a- IFN-alpha is produced by leukocytes, it is induced by viruses. </a:t>
            </a:r>
          </a:p>
          <a:p>
            <a:pPr marL="0" indent="0" algn="just" rtl="0">
              <a:buNone/>
            </a:pPr>
            <a:r>
              <a:rPr lang="en-US" dirty="0"/>
              <a:t>b- IFN-beta is produced by fibroblasts, it is induced by viruses. </a:t>
            </a:r>
          </a:p>
          <a:p>
            <a:pPr marL="0" indent="0" algn="just" rtl="0">
              <a:buNone/>
            </a:pPr>
            <a:r>
              <a:rPr lang="en-US" dirty="0"/>
              <a:t>c- IFN-gamma is produced by lymphocytes, it is induced by mitogen stimulation. </a:t>
            </a:r>
            <a:endParaRPr lang="ar-IQ" dirty="0"/>
          </a:p>
        </p:txBody>
      </p:sp>
    </p:spTree>
    <p:extLst>
      <p:ext uri="{BB962C8B-B14F-4D97-AF65-F5344CB8AC3E}">
        <p14:creationId xmlns:p14="http://schemas.microsoft.com/office/powerpoint/2010/main" val="29197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83702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90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3212976"/>
            <a:ext cx="7698432" cy="2959224"/>
          </a:xfrm>
        </p:spPr>
        <p:txBody>
          <a:bodyPr>
            <a:noAutofit/>
          </a:bodyPr>
          <a:lstStyle/>
          <a:p>
            <a:pPr algn="just" rtl="0">
              <a:lnSpc>
                <a:spcPct val="150000"/>
              </a:lnSpc>
              <a:spcAft>
                <a:spcPts val="0"/>
              </a:spcAft>
            </a:pPr>
            <a:r>
              <a:rPr lang="en-US" sz="1600" b="1" dirty="0">
                <a:solidFill>
                  <a:srgbClr val="C00000"/>
                </a:solidFill>
                <a:latin typeface="Times New Roman"/>
                <a:ea typeface="Calibri"/>
                <a:cs typeface="Times New Roman"/>
              </a:rPr>
              <a:t>Specific host defenses </a:t>
            </a:r>
            <a:r>
              <a:rPr lang="en-US" sz="1600" b="1" dirty="0" smtClean="0">
                <a:solidFill>
                  <a:srgbClr val="C00000"/>
                </a:solidFill>
                <a:latin typeface="Times New Roman"/>
                <a:ea typeface="Calibri"/>
                <a:cs typeface="Times New Roman"/>
              </a:rPr>
              <a:t>  </a:t>
            </a:r>
            <a:r>
              <a:rPr lang="ar-IQ" sz="1600" b="1" dirty="0" smtClean="0">
                <a:solidFill>
                  <a:srgbClr val="C00000"/>
                </a:solidFill>
                <a:latin typeface="Times New Roman"/>
                <a:ea typeface="Calibri"/>
                <a:cs typeface="Times New Roman"/>
              </a:rPr>
              <a:t>                                          </a:t>
            </a:r>
            <a:r>
              <a:rPr lang="en-US" sz="1600" dirty="0">
                <a:solidFill>
                  <a:srgbClr val="000000"/>
                </a:solidFill>
                <a:latin typeface="Times New Roman"/>
                <a:ea typeface="Calibri"/>
              </a:rPr>
              <a:t/>
            </a:r>
            <a:br>
              <a:rPr lang="en-US" sz="1600" dirty="0">
                <a:solidFill>
                  <a:srgbClr val="000000"/>
                </a:solidFill>
                <a:latin typeface="Times New Roman"/>
                <a:ea typeface="Calibri"/>
              </a:rPr>
            </a:br>
            <a:r>
              <a:rPr lang="en-US" sz="1600" dirty="0">
                <a:solidFill>
                  <a:srgbClr val="000000"/>
                </a:solidFill>
                <a:latin typeface="Times New Roman"/>
                <a:ea typeface="Calibri"/>
                <a:cs typeface="Times New Roman"/>
              </a:rPr>
              <a:t>1-Produced antibodies and stimulate the cytotoxic T-cell in first exposure to virus . </a:t>
            </a:r>
            <a:r>
              <a:rPr lang="en-US" sz="1600" dirty="0">
                <a:solidFill>
                  <a:srgbClr val="000000"/>
                </a:solidFill>
                <a:latin typeface="Times New Roman"/>
                <a:ea typeface="Calibri"/>
              </a:rPr>
              <a:t/>
            </a:r>
            <a:br>
              <a:rPr lang="en-US" sz="1600" dirty="0">
                <a:solidFill>
                  <a:srgbClr val="000000"/>
                </a:solidFill>
                <a:latin typeface="Times New Roman"/>
                <a:ea typeface="Calibri"/>
              </a:rPr>
            </a:br>
            <a:r>
              <a:rPr lang="en-US" sz="1600" dirty="0">
                <a:solidFill>
                  <a:srgbClr val="000000"/>
                </a:solidFill>
                <a:latin typeface="Times New Roman"/>
                <a:ea typeface="Calibri"/>
                <a:cs typeface="Times New Roman"/>
              </a:rPr>
              <a:t>2-IgM and </a:t>
            </a:r>
            <a:r>
              <a:rPr lang="en-US" sz="1600" dirty="0" err="1">
                <a:solidFill>
                  <a:srgbClr val="000000"/>
                </a:solidFill>
                <a:latin typeface="Times New Roman"/>
                <a:ea typeface="Calibri"/>
                <a:cs typeface="Times New Roman"/>
              </a:rPr>
              <a:t>IgG</a:t>
            </a:r>
            <a:r>
              <a:rPr lang="en-US" sz="1600" dirty="0">
                <a:solidFill>
                  <a:srgbClr val="000000"/>
                </a:solidFill>
                <a:latin typeface="Times New Roman"/>
                <a:ea typeface="Calibri"/>
                <a:cs typeface="Times New Roman"/>
              </a:rPr>
              <a:t> confer protection against viruses that enter or are spread through the blood </a:t>
            </a:r>
            <a:r>
              <a:rPr lang="en-US" sz="1600" dirty="0">
                <a:solidFill>
                  <a:srgbClr val="000000"/>
                </a:solidFill>
                <a:latin typeface="Times New Roman"/>
                <a:ea typeface="Calibri"/>
              </a:rPr>
              <a:t/>
            </a:r>
            <a:br>
              <a:rPr lang="en-US" sz="1600" dirty="0">
                <a:solidFill>
                  <a:srgbClr val="000000"/>
                </a:solidFill>
                <a:latin typeface="Times New Roman"/>
                <a:ea typeface="Calibri"/>
              </a:rPr>
            </a:br>
            <a:r>
              <a:rPr lang="en-US" sz="1600" dirty="0">
                <a:solidFill>
                  <a:srgbClr val="000000"/>
                </a:solidFill>
                <a:latin typeface="Times New Roman"/>
                <a:ea typeface="Calibri"/>
                <a:cs typeface="Times New Roman"/>
              </a:rPr>
              <a:t>Tow main mechanism for kill the virus by antibodies</a:t>
            </a:r>
            <a:r>
              <a:rPr lang="en-US" sz="1600" dirty="0" smtClean="0">
                <a:solidFill>
                  <a:srgbClr val="000000"/>
                </a:solidFill>
                <a:latin typeface="Times New Roman"/>
                <a:ea typeface="Calibri"/>
                <a:cs typeface="Times New Roman"/>
              </a:rPr>
              <a:t>:  </a:t>
            </a:r>
            <a:r>
              <a:rPr lang="ar-IQ" sz="1600" dirty="0" smtClean="0">
                <a:solidFill>
                  <a:srgbClr val="000000"/>
                </a:solidFill>
                <a:latin typeface="Times New Roman"/>
                <a:ea typeface="Calibri"/>
                <a:cs typeface="Times New Roman"/>
              </a:rPr>
              <a:t>                         </a:t>
            </a:r>
            <a:r>
              <a:rPr lang="en-US" sz="1600" dirty="0" smtClean="0">
                <a:solidFill>
                  <a:srgbClr val="000000"/>
                </a:solidFill>
                <a:latin typeface="Times New Roman"/>
                <a:ea typeface="Calibri"/>
                <a:cs typeface="Times New Roman"/>
              </a:rPr>
              <a:t> </a:t>
            </a:r>
            <a:r>
              <a:rPr lang="en-US" sz="1600" dirty="0">
                <a:solidFill>
                  <a:srgbClr val="000000"/>
                </a:solidFill>
                <a:latin typeface="Times New Roman"/>
                <a:ea typeface="Calibri"/>
              </a:rPr>
              <a:t/>
            </a:r>
            <a:br>
              <a:rPr lang="en-US" sz="1600" dirty="0">
                <a:solidFill>
                  <a:srgbClr val="000000"/>
                </a:solidFill>
                <a:latin typeface="Times New Roman"/>
                <a:ea typeface="Calibri"/>
              </a:rPr>
            </a:br>
            <a:r>
              <a:rPr lang="en-US" sz="1600" dirty="0">
                <a:solidFill>
                  <a:srgbClr val="000000"/>
                </a:solidFill>
                <a:latin typeface="Times New Roman"/>
                <a:ea typeface="Calibri"/>
                <a:cs typeface="Times New Roman"/>
              </a:rPr>
              <a:t>1-nutralization (antigen antibody reaction</a:t>
            </a:r>
            <a:r>
              <a:rPr lang="en-US" sz="1600" dirty="0" smtClean="0">
                <a:solidFill>
                  <a:srgbClr val="000000"/>
                </a:solidFill>
                <a:latin typeface="Times New Roman"/>
                <a:ea typeface="Calibri"/>
                <a:cs typeface="Times New Roman"/>
              </a:rPr>
              <a:t>).</a:t>
            </a:r>
            <a:r>
              <a:rPr lang="ar-IQ" sz="1600" dirty="0" smtClean="0">
                <a:solidFill>
                  <a:srgbClr val="000000"/>
                </a:solidFill>
                <a:latin typeface="Times New Roman"/>
                <a:ea typeface="Calibri"/>
                <a:cs typeface="Times New Roman"/>
              </a:rPr>
              <a:t>                           </a:t>
            </a:r>
            <a:r>
              <a:rPr lang="en-US" sz="1600" dirty="0" smtClean="0">
                <a:solidFill>
                  <a:srgbClr val="000000"/>
                </a:solidFill>
                <a:latin typeface="Times New Roman"/>
                <a:ea typeface="Calibri"/>
                <a:cs typeface="Times New Roman"/>
              </a:rPr>
              <a:t> </a:t>
            </a:r>
            <a:r>
              <a:rPr lang="en-US" sz="1600" dirty="0">
                <a:solidFill>
                  <a:srgbClr val="000000"/>
                </a:solidFill>
                <a:latin typeface="Times New Roman"/>
                <a:ea typeface="Calibri"/>
              </a:rPr>
              <a:t/>
            </a:r>
            <a:br>
              <a:rPr lang="en-US" sz="1600" dirty="0">
                <a:solidFill>
                  <a:srgbClr val="000000"/>
                </a:solidFill>
                <a:latin typeface="Times New Roman"/>
                <a:ea typeface="Calibri"/>
              </a:rPr>
            </a:br>
            <a:r>
              <a:rPr lang="en-US" sz="1600" dirty="0">
                <a:solidFill>
                  <a:srgbClr val="000000"/>
                </a:solidFill>
                <a:latin typeface="Times New Roman"/>
                <a:ea typeface="Calibri"/>
                <a:cs typeface="Times New Roman"/>
              </a:rPr>
              <a:t>2-lysis of infected cells</a:t>
            </a:r>
            <a:r>
              <a:rPr lang="en-US" sz="1600" dirty="0" smtClean="0">
                <a:solidFill>
                  <a:srgbClr val="000000"/>
                </a:solidFill>
                <a:latin typeface="Times New Roman"/>
                <a:ea typeface="Calibri"/>
                <a:cs typeface="Times New Roman"/>
              </a:rPr>
              <a:t>.      </a:t>
            </a:r>
            <a:r>
              <a:rPr lang="ar-IQ" sz="1600" dirty="0" smtClean="0">
                <a:solidFill>
                  <a:srgbClr val="000000"/>
                </a:solidFill>
                <a:latin typeface="Times New Roman"/>
                <a:ea typeface="Calibri"/>
                <a:cs typeface="Times New Roman"/>
              </a:rPr>
              <a:t>                                                  </a:t>
            </a:r>
            <a:r>
              <a:rPr lang="en-US" sz="1600" dirty="0" smtClean="0">
                <a:solidFill>
                  <a:srgbClr val="000000"/>
                </a:solidFill>
                <a:latin typeface="Times New Roman"/>
                <a:ea typeface="Calibri"/>
                <a:cs typeface="Times New Roman"/>
              </a:rPr>
              <a:t> </a:t>
            </a:r>
            <a:r>
              <a:rPr lang="en-US" sz="1600" dirty="0">
                <a:solidFill>
                  <a:srgbClr val="000000"/>
                </a:solidFill>
                <a:latin typeface="Times New Roman"/>
                <a:ea typeface="Calibri"/>
              </a:rPr>
              <a:t/>
            </a:r>
            <a:br>
              <a:rPr lang="en-US" sz="1600" dirty="0">
                <a:solidFill>
                  <a:srgbClr val="000000"/>
                </a:solidFill>
                <a:latin typeface="Times New Roman"/>
                <a:ea typeface="Calibri"/>
              </a:rPr>
            </a:br>
            <a:endParaRPr lang="ar-IQ" sz="1600" dirty="0"/>
          </a:p>
        </p:txBody>
      </p:sp>
      <p:sp>
        <p:nvSpPr>
          <p:cNvPr id="3" name="عنصر نائب للمحتوى 2"/>
          <p:cNvSpPr>
            <a:spLocks noGrp="1"/>
          </p:cNvSpPr>
          <p:nvPr>
            <p:ph idx="1"/>
          </p:nvPr>
        </p:nvSpPr>
        <p:spPr>
          <a:xfrm>
            <a:off x="762000" y="685800"/>
            <a:ext cx="7543800" cy="2743200"/>
          </a:xfrm>
        </p:spPr>
        <p:txBody>
          <a:bodyPr>
            <a:normAutofit fontScale="92500"/>
          </a:bodyPr>
          <a:lstStyle/>
          <a:p>
            <a:pPr marL="0" indent="0" algn="just" rtl="0">
              <a:buNone/>
            </a:pPr>
            <a:r>
              <a:rPr lang="en-US" dirty="0"/>
              <a:t>3-NK cells and phagocytosis </a:t>
            </a:r>
          </a:p>
          <a:p>
            <a:pPr algn="just" rtl="0">
              <a:buFont typeface="Wingdings" pitchFamily="2" charset="2"/>
              <a:buChar char="§"/>
            </a:pPr>
            <a:r>
              <a:rPr lang="en-US" dirty="0" smtClean="0"/>
              <a:t>NK </a:t>
            </a:r>
            <a:r>
              <a:rPr lang="en-US" dirty="0"/>
              <a:t>cells are important parts of the innate defenses against virus infected cells .They kill virus –infected cells by secreting some enzymes ,which causes death of infected cells . </a:t>
            </a:r>
          </a:p>
          <a:p>
            <a:pPr algn="just" rtl="0">
              <a:buFont typeface="Wingdings" pitchFamily="2" charset="2"/>
              <a:buChar char="§"/>
            </a:pPr>
            <a:r>
              <a:rPr lang="en-US" dirty="0" smtClean="0"/>
              <a:t>Viruses </a:t>
            </a:r>
            <a:r>
              <a:rPr lang="en-US" dirty="0"/>
              <a:t>may be phagocytosis by different PMN leucocytes and macrophages .The effect of phagocytosis may be virus </a:t>
            </a:r>
            <a:r>
              <a:rPr lang="en-US" dirty="0" err="1"/>
              <a:t>inactivation,and</a:t>
            </a:r>
            <a:r>
              <a:rPr lang="en-US" dirty="0"/>
              <a:t> result in clearance of virus </a:t>
            </a:r>
          </a:p>
          <a:p>
            <a:pPr algn="just" rtl="0"/>
            <a:endParaRPr lang="ar-IQ" dirty="0"/>
          </a:p>
        </p:txBody>
      </p:sp>
    </p:spTree>
    <p:extLst>
      <p:ext uri="{BB962C8B-B14F-4D97-AF65-F5344CB8AC3E}">
        <p14:creationId xmlns:p14="http://schemas.microsoft.com/office/powerpoint/2010/main" val="322328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543800" cy="5695528"/>
          </a:xfrm>
        </p:spPr>
        <p:txBody>
          <a:bodyPr>
            <a:normAutofit fontScale="92500" lnSpcReduction="20000"/>
          </a:bodyPr>
          <a:lstStyle/>
          <a:p>
            <a:pPr algn="just" rtl="0">
              <a:lnSpc>
                <a:spcPct val="150000"/>
              </a:lnSpc>
              <a:spcAft>
                <a:spcPts val="0"/>
              </a:spcAft>
            </a:pPr>
            <a:r>
              <a:rPr lang="en-US" b="1" dirty="0">
                <a:solidFill>
                  <a:srgbClr val="000000"/>
                </a:solidFill>
                <a:ea typeface="Calibri"/>
                <a:cs typeface="Times New Roman"/>
              </a:rPr>
              <a:t>Antiviral Chemotherapy </a:t>
            </a:r>
            <a:endParaRPr lang="en-US" sz="2000" dirty="0">
              <a:solidFill>
                <a:srgbClr val="000000"/>
              </a:solidFill>
              <a:ea typeface="Calibri"/>
            </a:endParaRPr>
          </a:p>
          <a:p>
            <a:pPr algn="just" rtl="0">
              <a:lnSpc>
                <a:spcPct val="150000"/>
              </a:lnSpc>
              <a:spcAft>
                <a:spcPts val="0"/>
              </a:spcAft>
            </a:pPr>
            <a:r>
              <a:rPr lang="en-US" dirty="0">
                <a:solidFill>
                  <a:srgbClr val="000000"/>
                </a:solidFill>
                <a:ea typeface="Calibri"/>
                <a:cs typeface="Times New Roman"/>
              </a:rPr>
              <a:t>Unlike viruses, bacteria and protozoans do </a:t>
            </a:r>
            <a:r>
              <a:rPr lang="en-US" b="1" dirty="0">
                <a:solidFill>
                  <a:srgbClr val="000000"/>
                </a:solidFill>
                <a:ea typeface="Calibri"/>
                <a:cs typeface="Times New Roman"/>
              </a:rPr>
              <a:t>not rely </a:t>
            </a:r>
            <a:r>
              <a:rPr lang="en-US" dirty="0">
                <a:solidFill>
                  <a:srgbClr val="000000"/>
                </a:solidFill>
                <a:ea typeface="Calibri"/>
                <a:cs typeface="Times New Roman"/>
              </a:rPr>
              <a:t>on host cellular machinery for replication, so processes specific to these organisms provide ideal targets for the development of antibacterial and antiprotozoal drugs. </a:t>
            </a:r>
            <a:r>
              <a:rPr lang="en-US" b="1" dirty="0">
                <a:solidFill>
                  <a:srgbClr val="000000"/>
                </a:solidFill>
                <a:ea typeface="Calibri"/>
                <a:cs typeface="Times New Roman"/>
              </a:rPr>
              <a:t>Because viruses are obligate intracellular parasites, antiviral agents must be capable of selectively inhibiting viral functions without damaging the host, making the development of such drugs very difficult</a:t>
            </a:r>
            <a:r>
              <a:rPr lang="en-US" dirty="0">
                <a:solidFill>
                  <a:srgbClr val="000000"/>
                </a:solidFill>
                <a:ea typeface="Calibri"/>
                <a:cs typeface="Times New Roman"/>
              </a:rPr>
              <a:t>. So few drugs are selective enough to prevent viral replication without injury to the host. Antiviral chemotherapy drugs are available to treat a </a:t>
            </a:r>
            <a:r>
              <a:rPr lang="en-US" b="1" dirty="0">
                <a:solidFill>
                  <a:srgbClr val="000000"/>
                </a:solidFill>
                <a:ea typeface="Calibri"/>
                <a:cs typeface="Times New Roman"/>
              </a:rPr>
              <a:t>few viral diseases when compared with many antibacterial drugs. </a:t>
            </a:r>
            <a:endParaRPr lang="en-US" sz="2000" dirty="0">
              <a:solidFill>
                <a:srgbClr val="000000"/>
              </a:solidFill>
              <a:ea typeface="Calibri"/>
            </a:endParaRPr>
          </a:p>
        </p:txBody>
      </p:sp>
    </p:spTree>
    <p:extLst>
      <p:ext uri="{BB962C8B-B14F-4D97-AF65-F5344CB8AC3E}">
        <p14:creationId xmlns:p14="http://schemas.microsoft.com/office/powerpoint/2010/main" val="23728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335488"/>
          </a:xfrm>
        </p:spPr>
        <p:txBody>
          <a:bodyPr>
            <a:normAutofit fontScale="85000" lnSpcReduction="20000"/>
          </a:bodyPr>
          <a:lstStyle/>
          <a:p>
            <a:pPr lvl="0" algn="just" rtl="0">
              <a:lnSpc>
                <a:spcPct val="150000"/>
              </a:lnSpc>
              <a:buClr>
                <a:srgbClr val="AD0101"/>
              </a:buClr>
              <a:buFont typeface="Wingdings" pitchFamily="2" charset="2"/>
              <a:buChar char="v"/>
            </a:pPr>
            <a:r>
              <a:rPr lang="en-US" sz="2500" b="1" dirty="0" smtClean="0">
                <a:solidFill>
                  <a:srgbClr val="000000"/>
                </a:solidFill>
                <a:ea typeface="Calibri"/>
                <a:cs typeface="Times New Roman"/>
              </a:rPr>
              <a:t>Targets </a:t>
            </a:r>
            <a:r>
              <a:rPr lang="en-US" sz="2500" b="1" dirty="0">
                <a:solidFill>
                  <a:srgbClr val="000000"/>
                </a:solidFill>
                <a:ea typeface="Calibri"/>
                <a:cs typeface="Times New Roman"/>
              </a:rPr>
              <a:t>of antiviral drugs : </a:t>
            </a:r>
            <a:endParaRPr lang="en-US" sz="2100" dirty="0">
              <a:solidFill>
                <a:srgbClr val="000000"/>
              </a:solidFill>
              <a:ea typeface="Calibri"/>
            </a:endParaRPr>
          </a:p>
          <a:p>
            <a:pPr marL="0" lvl="0" indent="0" algn="just" rtl="0">
              <a:lnSpc>
                <a:spcPct val="150000"/>
              </a:lnSpc>
              <a:spcAft>
                <a:spcPts val="1000"/>
              </a:spcAft>
              <a:buClr>
                <a:srgbClr val="AD0101"/>
              </a:buClr>
              <a:buNone/>
            </a:pPr>
            <a:r>
              <a:rPr lang="en-US" sz="2500" dirty="0">
                <a:solidFill>
                  <a:srgbClr val="303030"/>
                </a:solidFill>
                <a:ea typeface="Calibri"/>
                <a:cs typeface="Arial"/>
              </a:rPr>
              <a:t>Antiviral drugs specifically </a:t>
            </a:r>
            <a:r>
              <a:rPr lang="en-US" sz="2500" b="1" dirty="0">
                <a:solidFill>
                  <a:srgbClr val="303030"/>
                </a:solidFill>
                <a:ea typeface="Calibri"/>
                <a:cs typeface="Arial"/>
              </a:rPr>
              <a:t>inhibit one or more steps of viral replication</a:t>
            </a:r>
            <a:r>
              <a:rPr lang="en-US" sz="2500" dirty="0">
                <a:solidFill>
                  <a:srgbClr val="303030"/>
                </a:solidFill>
                <a:ea typeface="Calibri"/>
                <a:cs typeface="Arial"/>
              </a:rPr>
              <a:t>, which act as target site for these drugs.                                   </a:t>
            </a:r>
            <a:endParaRPr lang="en-US" sz="1800" dirty="0">
              <a:latin typeface="Calibri"/>
              <a:ea typeface="Calibri"/>
              <a:cs typeface="Arial"/>
            </a:endParaRPr>
          </a:p>
          <a:p>
            <a:pPr marL="342900" lvl="0" indent="-342900" algn="just" rtl="0">
              <a:lnSpc>
                <a:spcPct val="150000"/>
              </a:lnSpc>
              <a:spcAft>
                <a:spcPts val="1000"/>
              </a:spcAft>
              <a:buFont typeface="+mj-lt"/>
              <a:buAutoNum type="arabicPeriod"/>
            </a:pPr>
            <a:r>
              <a:rPr lang="en-US" dirty="0">
                <a:ea typeface="Calibri"/>
                <a:cs typeface="Arial"/>
              </a:rPr>
              <a:t>Inhibit early steps of infection; attachment, penetration and </a:t>
            </a:r>
            <a:r>
              <a:rPr lang="en-US" dirty="0" err="1">
                <a:ea typeface="Calibri"/>
                <a:cs typeface="Arial"/>
              </a:rPr>
              <a:t>uncoating</a:t>
            </a:r>
            <a:r>
              <a:rPr lang="ar-IQ" dirty="0">
                <a:ea typeface="Calibri"/>
                <a:cs typeface="Arial"/>
              </a:rPr>
              <a:t>.</a:t>
            </a:r>
            <a:endParaRPr lang="en-US" sz="1800" dirty="0">
              <a:latin typeface="Calibri"/>
              <a:ea typeface="Calibri"/>
              <a:cs typeface="Arial"/>
            </a:endParaRPr>
          </a:p>
          <a:p>
            <a:pPr marL="342900" lvl="0" indent="-342900" algn="just" rtl="0">
              <a:lnSpc>
                <a:spcPct val="150000"/>
              </a:lnSpc>
              <a:spcAft>
                <a:spcPts val="1000"/>
              </a:spcAft>
              <a:buFont typeface="+mj-lt"/>
              <a:buAutoNum type="arabicPeriod"/>
            </a:pPr>
            <a:r>
              <a:rPr lang="en-US" dirty="0">
                <a:ea typeface="Calibri"/>
                <a:cs typeface="Arial"/>
              </a:rPr>
              <a:t>Interfere with synthesis of viral mRNA</a:t>
            </a:r>
            <a:r>
              <a:rPr lang="ar-IQ" dirty="0">
                <a:ea typeface="Calibri"/>
                <a:cs typeface="Arial"/>
              </a:rPr>
              <a:t> .</a:t>
            </a:r>
            <a:endParaRPr lang="en-US" sz="1800" dirty="0">
              <a:latin typeface="Calibri"/>
              <a:ea typeface="Calibri"/>
              <a:cs typeface="Arial"/>
            </a:endParaRPr>
          </a:p>
          <a:p>
            <a:pPr marL="342900" lvl="0" indent="-342900" algn="just" rtl="0">
              <a:lnSpc>
                <a:spcPct val="150000"/>
              </a:lnSpc>
              <a:spcAft>
                <a:spcPts val="1000"/>
              </a:spcAft>
              <a:buFont typeface="+mj-lt"/>
              <a:buAutoNum type="arabicPeriod"/>
            </a:pPr>
            <a:r>
              <a:rPr lang="en-US" dirty="0">
                <a:ea typeface="Calibri"/>
                <a:cs typeface="Arial"/>
              </a:rPr>
              <a:t>Prevent protein synthesis</a:t>
            </a:r>
            <a:r>
              <a:rPr lang="ar-IQ" dirty="0">
                <a:ea typeface="Calibri"/>
                <a:cs typeface="Arial"/>
              </a:rPr>
              <a:t>.</a:t>
            </a:r>
            <a:endParaRPr lang="en-US" sz="1800" dirty="0">
              <a:latin typeface="Calibri"/>
              <a:ea typeface="Calibri"/>
              <a:cs typeface="Arial"/>
            </a:endParaRPr>
          </a:p>
          <a:p>
            <a:pPr marL="342900" lvl="0" indent="-342900" algn="just" rtl="0">
              <a:lnSpc>
                <a:spcPct val="150000"/>
              </a:lnSpc>
              <a:spcAft>
                <a:spcPts val="1000"/>
              </a:spcAft>
              <a:buFont typeface="+mj-lt"/>
              <a:buAutoNum type="arabicPeriod"/>
            </a:pPr>
            <a:r>
              <a:rPr lang="en-US" dirty="0">
                <a:ea typeface="Calibri"/>
                <a:cs typeface="Arial"/>
              </a:rPr>
              <a:t>Inhibit replication of viral N.A</a:t>
            </a:r>
            <a:endParaRPr lang="en-US" sz="1800" dirty="0">
              <a:latin typeface="Calibri"/>
              <a:ea typeface="Calibri"/>
              <a:cs typeface="Arial"/>
            </a:endParaRPr>
          </a:p>
          <a:p>
            <a:pPr marL="342900" lvl="0" indent="-342900" algn="just" rtl="0">
              <a:lnSpc>
                <a:spcPct val="150000"/>
              </a:lnSpc>
              <a:spcAft>
                <a:spcPts val="1000"/>
              </a:spcAft>
              <a:buFont typeface="+mj-lt"/>
              <a:buAutoNum type="arabicPeriod"/>
            </a:pPr>
            <a:r>
              <a:rPr lang="en-US" dirty="0">
                <a:ea typeface="Calibri"/>
                <a:cs typeface="Arial"/>
              </a:rPr>
              <a:t>Inhibit assembly and releasing of mature viral particles from infected cell</a:t>
            </a:r>
            <a:r>
              <a:rPr lang="ar-IQ" dirty="0">
                <a:ea typeface="Calibri"/>
                <a:cs typeface="Arial"/>
              </a:rPr>
              <a:t>.</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val="808894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295</TotalTime>
  <Words>691</Words>
  <Application>Microsoft Office PowerPoint</Application>
  <PresentationFormat>عرض على الشاشة (3:4)‏</PresentationFormat>
  <Paragraphs>38</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NewsPrint</vt:lpstr>
      <vt:lpstr>عرض تقديمي في PowerPoint</vt:lpstr>
      <vt:lpstr>Control of viral infections</vt:lpstr>
      <vt:lpstr>عرض تقديمي في PowerPoint</vt:lpstr>
      <vt:lpstr>2- Interferons (IFNs):  Are host-coded proteins that are members of the large cytokine family and which inhibit viral replication. They are produced very quickly (within hours) in response to viral infection or other inducers and are one of the body's first responders in the defense against viral infection. IFNs are central to the innate antiviral immune response. They also modulate humoral and cellular immunity and have broad cell growth regulatory activities. </vt:lpstr>
      <vt:lpstr>عرض تقديمي في PowerPoint</vt:lpstr>
      <vt:lpstr>عرض تقديمي في PowerPoint</vt:lpstr>
      <vt:lpstr>Specific host defenses                                              1-Produced antibodies and stimulate the cytotoxic T-cell in first exposure to virus .  2-IgM and IgG confer protection against viruses that enter or are spread through the blood  Tow main mechanism for kill the virus by antibodies:                             1-nutralization (antigen antibody reaction).                             2-lysis of infected cells.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Alrawasi</dc:creator>
  <cp:lastModifiedBy>DR.Ahmed Saker 2O11</cp:lastModifiedBy>
  <cp:revision>13</cp:revision>
  <dcterms:created xsi:type="dcterms:W3CDTF">2019-09-21T21:22:17Z</dcterms:created>
  <dcterms:modified xsi:type="dcterms:W3CDTF">2019-09-25T19:48:17Z</dcterms:modified>
</cp:coreProperties>
</file>